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556" r:id="rId3"/>
    <p:sldId id="557" r:id="rId4"/>
    <p:sldId id="558" r:id="rId5"/>
    <p:sldId id="559" r:id="rId6"/>
    <p:sldId id="560" r:id="rId7"/>
    <p:sldId id="561" r:id="rId8"/>
    <p:sldId id="562" r:id="rId9"/>
    <p:sldId id="563" r:id="rId10"/>
    <p:sldId id="564" r:id="rId11"/>
    <p:sldId id="565" r:id="rId12"/>
    <p:sldId id="566" r:id="rId13"/>
    <p:sldId id="567" r:id="rId14"/>
    <p:sldId id="568" r:id="rId15"/>
    <p:sldId id="569" r:id="rId16"/>
    <p:sldId id="570" r:id="rId17"/>
    <p:sldId id="571" r:id="rId18"/>
    <p:sldId id="572" r:id="rId19"/>
    <p:sldId id="5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556"/>
            <p14:sldId id="557"/>
            <p14:sldId id="558"/>
            <p14:sldId id="559"/>
            <p14:sldId id="560"/>
            <p14:sldId id="561"/>
            <p14:sldId id="562"/>
            <p14:sldId id="563"/>
            <p14:sldId id="564"/>
            <p14:sldId id="565"/>
            <p14:sldId id="566"/>
            <p14:sldId id="567"/>
            <p14:sldId id="568"/>
            <p14:sldId id="569"/>
            <p14:sldId id="570"/>
            <p14:sldId id="571"/>
            <p14:sldId id="572"/>
            <p14:sldId id="57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9" autoAdjust="0"/>
    <p:restoredTop sz="86470" autoAdjust="0"/>
  </p:normalViewPr>
  <p:slideViewPr>
    <p:cSldViewPr snapToGrid="0">
      <p:cViewPr varScale="1">
        <p:scale>
          <a:sx n="88" d="100"/>
          <a:sy n="88" d="100"/>
        </p:scale>
        <p:origin x="138"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2"/>
            <a:ext cx="9144000" cy="2495323"/>
          </a:xfrm>
        </p:spPr>
        <p:txBody>
          <a:bodyPr>
            <a:normAutofit fontScale="92500" lnSpcReduction="1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a:t>
            </a:r>
            <a:r>
              <a:rPr lang="en-US" sz="4000" dirty="0" smtClean="0">
                <a:latin typeface="Baskerville Old Face" panose="02020602080505020303" pitchFamily="18" charset="0"/>
              </a:rPr>
              <a:t>Galaxy</a:t>
            </a:r>
          </a:p>
          <a:p>
            <a:endParaRPr lang="en-US" sz="4000" dirty="0">
              <a:latin typeface="Baskerville Old Face" panose="02020602080505020303" pitchFamily="18" charset="0"/>
            </a:endParaRPr>
          </a:p>
          <a:p>
            <a:r>
              <a:rPr lang="en-US" sz="4000" dirty="0">
                <a:solidFill>
                  <a:srgbClr val="C00000"/>
                </a:solidFill>
              </a:rPr>
              <a:t>P/CG CASI 1490</a:t>
            </a:r>
          </a:p>
          <a:p>
            <a:endParaRPr lang="en-US" sz="4000" dirty="0">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t="-85000" b="-85000"/>
          </a:stretch>
        </a:blipFill>
        <a:effectLst/>
      </p:bgPr>
    </p:bg>
    <p:spTree>
      <p:nvGrpSpPr>
        <p:cNvPr id="1" name=""/>
        <p:cNvGrpSpPr/>
        <p:nvPr/>
      </p:nvGrpSpPr>
      <p:grpSpPr>
        <a:xfrm>
          <a:off x="0" y="0"/>
          <a:ext cx="0" cy="0"/>
          <a:chOff x="0" y="0"/>
          <a:chExt cx="0" cy="0"/>
        </a:xfrm>
      </p:grpSpPr>
      <p:sp>
        <p:nvSpPr>
          <p:cNvPr id="2" name="Rectangle 1"/>
          <p:cNvSpPr/>
          <p:nvPr/>
        </p:nvSpPr>
        <p:spPr>
          <a:xfrm>
            <a:off x="0" y="692491"/>
            <a:ext cx="8559384"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338822"/>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a:t>
            </a:r>
            <a:r>
              <a:rPr lang="en-US" sz="2400" b="1" i="1" dirty="0" smtClean="0"/>
              <a:t>section: </a:t>
            </a:r>
            <a:r>
              <a:rPr lang="en-US" sz="2400" dirty="0" smtClean="0"/>
              <a:t>Asks P/CG </a:t>
            </a:r>
            <a:r>
              <a:rPr lang="en-US" sz="2400" dirty="0"/>
              <a:t>questions about the t</a:t>
            </a:r>
            <a:r>
              <a:rPr lang="en-US" sz="2400" spc="-5" dirty="0" smtClean="0">
                <a:cs typeface="Arial Narrow"/>
              </a:rPr>
              <a:t>yp</a:t>
            </a:r>
            <a:r>
              <a:rPr lang="en-US" sz="2400" dirty="0" smtClean="0">
                <a:cs typeface="Arial Narrow"/>
              </a:rPr>
              <a:t>e</a:t>
            </a:r>
            <a:r>
              <a:rPr lang="en-US" sz="2400" dirty="0">
                <a:cs typeface="Arial Narrow"/>
              </a:rPr>
              <a:t>,</a:t>
            </a:r>
            <a:r>
              <a:rPr lang="en-US" sz="2400" spc="-5" dirty="0">
                <a:cs typeface="Arial Narrow"/>
              </a:rPr>
              <a:t> </a:t>
            </a:r>
            <a:r>
              <a:rPr lang="en-US" sz="2400" dirty="0">
                <a:cs typeface="Arial Narrow"/>
              </a:rPr>
              <a:t>f</a:t>
            </a:r>
            <a:r>
              <a:rPr lang="en-US" sz="2400" spc="5" dirty="0">
                <a:cs typeface="Arial Narrow"/>
              </a:rPr>
              <a:t>r</a:t>
            </a:r>
            <a:r>
              <a:rPr lang="en-US" sz="2400" dirty="0">
                <a:cs typeface="Arial Narrow"/>
              </a:rPr>
              <a:t>eque</a:t>
            </a:r>
            <a:r>
              <a:rPr lang="en-US" sz="2400" spc="-5" dirty="0">
                <a:cs typeface="Arial Narrow"/>
              </a:rPr>
              <a:t>ncy</a:t>
            </a:r>
            <a:r>
              <a:rPr lang="en-US" sz="2400" dirty="0">
                <a:cs typeface="Arial Narrow"/>
              </a:rPr>
              <a:t>,</a:t>
            </a:r>
            <a:r>
              <a:rPr lang="en-US" sz="2400" spc="-5" dirty="0">
                <a:cs typeface="Arial Narrow"/>
              </a:rPr>
              <a:t> and questions concerning the c</a:t>
            </a:r>
            <a:r>
              <a:rPr lang="en-US" sz="2400" dirty="0">
                <a:cs typeface="Arial Narrow"/>
              </a:rPr>
              <a:t>ommun</a:t>
            </a:r>
            <a:r>
              <a:rPr lang="en-US" sz="2400" spc="-5" dirty="0">
                <a:cs typeface="Arial Narrow"/>
              </a:rPr>
              <a:t>ity of their chosen religion.</a:t>
            </a:r>
            <a:endParaRPr lang="en-US" sz="2400" dirty="0">
              <a:cs typeface="Arial Narrow"/>
            </a:endParaRPr>
          </a:p>
          <a:p>
            <a:endParaRPr lang="en-US" sz="2400" dirty="0"/>
          </a:p>
        </p:txBody>
      </p:sp>
      <p:sp>
        <p:nvSpPr>
          <p:cNvPr id="4" name="Rectangle 3"/>
          <p:cNvSpPr/>
          <p:nvPr/>
        </p:nvSpPr>
        <p:spPr>
          <a:xfrm>
            <a:off x="0" y="2149848"/>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N/A </a:t>
            </a:r>
          </a:p>
        </p:txBody>
      </p:sp>
      <p:sp>
        <p:nvSpPr>
          <p:cNvPr id="5" name="Rectangle 4"/>
          <p:cNvSpPr/>
          <p:nvPr/>
        </p:nvSpPr>
        <p:spPr>
          <a:xfrm>
            <a:off x="3377528"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3377528"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RELIGION SECTION</a:t>
            </a:r>
            <a:endParaRPr lang="en-US" sz="2800" dirty="0">
              <a:solidFill>
                <a:schemeClr val="accent1"/>
              </a:solidFill>
            </a:endParaRPr>
          </a:p>
        </p:txBody>
      </p:sp>
    </p:spTree>
    <p:extLst>
      <p:ext uri="{BB962C8B-B14F-4D97-AF65-F5344CB8AC3E}">
        <p14:creationId xmlns:p14="http://schemas.microsoft.com/office/powerpoint/2010/main" val="1439161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79791"/>
            <a:ext cx="9863528"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482693"/>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a:t>
            </a:r>
            <a:r>
              <a:rPr lang="en-US" sz="2400" b="1" i="1" dirty="0" smtClean="0"/>
              <a:t>section: </a:t>
            </a:r>
            <a:r>
              <a:rPr lang="en-US" sz="2400" dirty="0" smtClean="0"/>
              <a:t>This section asks the Adult P/CG their </a:t>
            </a:r>
            <a:r>
              <a:rPr lang="en-US" sz="2400" dirty="0"/>
              <a:t>t</a:t>
            </a:r>
            <a:r>
              <a:rPr lang="en-US" sz="2400" dirty="0" smtClean="0">
                <a:cs typeface="Arial Narrow"/>
              </a:rPr>
              <a:t>ypi</a:t>
            </a:r>
            <a:r>
              <a:rPr lang="en-US" sz="2400" spc="-10" dirty="0" smtClean="0">
                <a:cs typeface="Arial Narrow"/>
              </a:rPr>
              <a:t>c</a:t>
            </a:r>
            <a:r>
              <a:rPr lang="en-US" sz="2400" dirty="0" smtClean="0">
                <a:cs typeface="Arial Narrow"/>
              </a:rPr>
              <a:t>al </a:t>
            </a:r>
            <a:r>
              <a:rPr lang="en-US" sz="2400" spc="-10" dirty="0">
                <a:cs typeface="Arial Narrow"/>
              </a:rPr>
              <a:t>w</a:t>
            </a:r>
            <a:r>
              <a:rPr lang="en-US" sz="2400" dirty="0">
                <a:cs typeface="Arial Narrow"/>
              </a:rPr>
              <a:t>a</a:t>
            </a:r>
            <a:r>
              <a:rPr lang="en-US" sz="2400" spc="-10" dirty="0">
                <a:cs typeface="Arial Narrow"/>
              </a:rPr>
              <a:t>y</a:t>
            </a:r>
            <a:r>
              <a:rPr lang="en-US" sz="2400" dirty="0">
                <a:cs typeface="Arial Narrow"/>
              </a:rPr>
              <a:t>s </a:t>
            </a:r>
            <a:r>
              <a:rPr lang="en-US" sz="2400" spc="-5" dirty="0">
                <a:cs typeface="Arial Narrow"/>
              </a:rPr>
              <a:t>o</a:t>
            </a:r>
            <a:r>
              <a:rPr lang="en-US" sz="2400" dirty="0">
                <a:cs typeface="Arial Narrow"/>
              </a:rPr>
              <a:t>f </a:t>
            </a:r>
            <a:r>
              <a:rPr lang="en-US" sz="2400" spc="-10" dirty="0">
                <a:cs typeface="Arial Narrow"/>
              </a:rPr>
              <a:t>h</a:t>
            </a:r>
            <a:r>
              <a:rPr lang="en-US" sz="2400" dirty="0">
                <a:cs typeface="Arial Narrow"/>
              </a:rPr>
              <a:t>and</a:t>
            </a:r>
            <a:r>
              <a:rPr lang="en-US" sz="2400" spc="-10" dirty="0">
                <a:cs typeface="Arial Narrow"/>
              </a:rPr>
              <a:t>l</a:t>
            </a:r>
            <a:r>
              <a:rPr lang="en-US" sz="2400" spc="-5" dirty="0">
                <a:cs typeface="Arial Narrow"/>
              </a:rPr>
              <a:t>i</a:t>
            </a:r>
            <a:r>
              <a:rPr lang="en-US" sz="2400" dirty="0">
                <a:cs typeface="Arial Narrow"/>
              </a:rPr>
              <a:t>ng pa</a:t>
            </a:r>
            <a:r>
              <a:rPr lang="en-US" sz="2400" spc="-15" dirty="0">
                <a:cs typeface="Arial Narrow"/>
              </a:rPr>
              <a:t>re</a:t>
            </a:r>
            <a:r>
              <a:rPr lang="en-US" sz="2400" dirty="0">
                <a:cs typeface="Arial Narrow"/>
              </a:rPr>
              <a:t>nt/ch</a:t>
            </a:r>
            <a:r>
              <a:rPr lang="en-US" sz="2400" spc="-10" dirty="0">
                <a:cs typeface="Arial Narrow"/>
              </a:rPr>
              <a:t>i</a:t>
            </a:r>
            <a:r>
              <a:rPr lang="en-US" sz="2400" spc="-5" dirty="0">
                <a:cs typeface="Arial Narrow"/>
              </a:rPr>
              <a:t>l</a:t>
            </a:r>
            <a:r>
              <a:rPr lang="en-US" sz="2400" dirty="0">
                <a:cs typeface="Arial Narrow"/>
              </a:rPr>
              <a:t>d </a:t>
            </a:r>
            <a:r>
              <a:rPr lang="en-US" sz="2400" dirty="0" smtClean="0">
                <a:cs typeface="Arial Narrow"/>
              </a:rPr>
              <a:t>c</a:t>
            </a:r>
            <a:r>
              <a:rPr lang="en-US" sz="2400" spc="-15" dirty="0" smtClean="0">
                <a:cs typeface="Arial Narrow"/>
              </a:rPr>
              <a:t>o</a:t>
            </a:r>
            <a:r>
              <a:rPr lang="en-US" sz="2400" dirty="0" smtClean="0">
                <a:cs typeface="Arial Narrow"/>
              </a:rPr>
              <a:t>nfl</a:t>
            </a:r>
            <a:r>
              <a:rPr lang="en-US" sz="2400" spc="-10" dirty="0" smtClean="0">
                <a:cs typeface="Arial Narrow"/>
              </a:rPr>
              <a:t>i</a:t>
            </a:r>
            <a:r>
              <a:rPr lang="en-US" sz="2400" dirty="0" smtClean="0">
                <a:cs typeface="Arial Narrow"/>
              </a:rPr>
              <a:t>ct.</a:t>
            </a:r>
            <a:endParaRPr lang="en-US" sz="2400" dirty="0">
              <a:cs typeface="Arial Narrow"/>
            </a:endParaRPr>
          </a:p>
          <a:p>
            <a:r>
              <a:rPr lang="en-US" sz="2400" dirty="0" smtClean="0"/>
              <a:t> </a:t>
            </a:r>
            <a:endParaRPr lang="en-US" sz="2400" dirty="0"/>
          </a:p>
        </p:txBody>
      </p:sp>
      <p:sp>
        <p:nvSpPr>
          <p:cNvPr id="4" name="Rectangle 3"/>
          <p:cNvSpPr/>
          <p:nvPr/>
        </p:nvSpPr>
        <p:spPr>
          <a:xfrm>
            <a:off x="0" y="2406023"/>
            <a:ext cx="12192000" cy="267765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a:t>
            </a:r>
            <a:r>
              <a:rPr lang="en-US" sz="2400" dirty="0"/>
              <a:t>Have it handy-</a:t>
            </a:r>
          </a:p>
          <a:p>
            <a:r>
              <a:rPr lang="en-US" sz="2400" b="1" dirty="0"/>
              <a:t>Do 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p:txBody>
      </p:sp>
      <p:sp>
        <p:nvSpPr>
          <p:cNvPr id="5" name="Rectangle 4"/>
          <p:cNvSpPr/>
          <p:nvPr/>
        </p:nvSpPr>
        <p:spPr>
          <a:xfrm>
            <a:off x="3612629"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4127083" cy="523220"/>
          </a:xfrm>
          <a:prstGeom prst="rect">
            <a:avLst/>
          </a:prstGeom>
        </p:spPr>
        <p:txBody>
          <a:bodyPr wrap="square">
            <a:spAutoFit/>
          </a:bodyPr>
          <a:lstStyle/>
          <a:p>
            <a:r>
              <a:rPr lang="en-US" sz="2800" dirty="0">
                <a:solidFill>
                  <a:schemeClr val="accent1"/>
                </a:solidFill>
              </a:rPr>
              <a:t>SA </a:t>
            </a:r>
            <a:r>
              <a:rPr lang="en-US" sz="2800" dirty="0" smtClean="0">
                <a:solidFill>
                  <a:schemeClr val="accent1"/>
                </a:solidFill>
              </a:rPr>
              <a:t>BEHAVIORS SECTION</a:t>
            </a:r>
            <a:endParaRPr lang="en-US" sz="2800" dirty="0">
              <a:solidFill>
                <a:schemeClr val="accent1"/>
              </a:solidFill>
            </a:endParaRPr>
          </a:p>
        </p:txBody>
      </p:sp>
    </p:spTree>
    <p:extLst>
      <p:ext uri="{BB962C8B-B14F-4D97-AF65-F5344CB8AC3E}">
        <p14:creationId xmlns:p14="http://schemas.microsoft.com/office/powerpoint/2010/main" val="698863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661927"/>
            <a:ext cx="9608695"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446965"/>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asks questions about the </a:t>
            </a:r>
            <a:r>
              <a:rPr lang="en-US" sz="2400" dirty="0"/>
              <a:t>Adult Respondents current relationship status </a:t>
            </a:r>
            <a:r>
              <a:rPr lang="en-US" sz="2400" dirty="0" smtClean="0"/>
              <a:t>with </a:t>
            </a:r>
            <a:r>
              <a:rPr lang="en-US" sz="2400" dirty="0"/>
              <a:t>other biological parent</a:t>
            </a:r>
          </a:p>
          <a:p>
            <a:endParaRPr lang="en-US" sz="2400" dirty="0"/>
          </a:p>
        </p:txBody>
      </p:sp>
      <p:sp>
        <p:nvSpPr>
          <p:cNvPr id="4" name="Rectangle 3"/>
          <p:cNvSpPr/>
          <p:nvPr/>
        </p:nvSpPr>
        <p:spPr>
          <a:xfrm>
            <a:off x="0" y="2370295"/>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a:t>
            </a:r>
            <a:r>
              <a:rPr lang="en-US" sz="2400" dirty="0"/>
              <a:t>N/A</a:t>
            </a:r>
          </a:p>
        </p:txBody>
      </p:sp>
      <p:sp>
        <p:nvSpPr>
          <p:cNvPr id="5" name="Rectangle 4"/>
          <p:cNvSpPr/>
          <p:nvPr/>
        </p:nvSpPr>
        <p:spPr>
          <a:xfrm>
            <a:off x="3793378" y="-14209"/>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14209"/>
            <a:ext cx="3894336" cy="523220"/>
          </a:xfrm>
          <a:prstGeom prst="rect">
            <a:avLst/>
          </a:prstGeom>
        </p:spPr>
        <p:txBody>
          <a:bodyPr wrap="none">
            <a:spAutoFit/>
          </a:bodyPr>
          <a:lstStyle/>
          <a:p>
            <a:r>
              <a:rPr lang="en-US" sz="2800" dirty="0">
                <a:solidFill>
                  <a:schemeClr val="accent1"/>
                </a:solidFill>
              </a:rPr>
              <a:t>SA BIO </a:t>
            </a:r>
            <a:r>
              <a:rPr lang="en-US" sz="2800" dirty="0" smtClean="0">
                <a:solidFill>
                  <a:schemeClr val="accent1"/>
                </a:solidFill>
              </a:rPr>
              <a:t>PARENTS SECTION</a:t>
            </a:r>
            <a:endParaRPr lang="en-US" sz="2800" dirty="0">
              <a:solidFill>
                <a:schemeClr val="accent1"/>
              </a:solidFill>
            </a:endParaRPr>
          </a:p>
        </p:txBody>
      </p:sp>
    </p:spTree>
    <p:extLst>
      <p:ext uri="{BB962C8B-B14F-4D97-AF65-F5344CB8AC3E}">
        <p14:creationId xmlns:p14="http://schemas.microsoft.com/office/powerpoint/2010/main" val="3471634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00219"/>
            <a:ext cx="10613036"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354217"/>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inquires about the youth respondents early childhood.</a:t>
            </a:r>
            <a:endParaRPr lang="en-US" sz="2400" dirty="0"/>
          </a:p>
        </p:txBody>
      </p:sp>
      <p:sp>
        <p:nvSpPr>
          <p:cNvPr id="4" name="Rectangle 3"/>
          <p:cNvSpPr/>
          <p:nvPr/>
        </p:nvSpPr>
        <p:spPr>
          <a:xfrm>
            <a:off x="0" y="2277547"/>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a:t>
            </a:r>
            <a:r>
              <a:rPr lang="en-US" sz="2400" dirty="0"/>
              <a:t>N/A</a:t>
            </a:r>
          </a:p>
        </p:txBody>
      </p:sp>
      <p:sp>
        <p:nvSpPr>
          <p:cNvPr id="5" name="Rectangle 4"/>
          <p:cNvSpPr/>
          <p:nvPr/>
        </p:nvSpPr>
        <p:spPr>
          <a:xfrm>
            <a:off x="3778278"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3778278"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CHILDHOOD SECTION</a:t>
            </a:r>
            <a:endParaRPr lang="en-US" sz="2800" dirty="0">
              <a:solidFill>
                <a:schemeClr val="accent1"/>
              </a:solidFill>
            </a:endParaRPr>
          </a:p>
        </p:txBody>
      </p:sp>
    </p:spTree>
    <p:extLst>
      <p:ext uri="{BB962C8B-B14F-4D97-AF65-F5344CB8AC3E}">
        <p14:creationId xmlns:p14="http://schemas.microsoft.com/office/powerpoint/2010/main" val="369216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8991"/>
            <a:ext cx="8754256"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275322"/>
            <a:ext cx="12192000" cy="304698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t>Brief outline of topics asked in this section:  </a:t>
            </a:r>
            <a:r>
              <a:rPr lang="en-US" sz="2400" dirty="0"/>
              <a:t>This section asks about Child height, weight, health conditions, </a:t>
            </a:r>
            <a:r>
              <a:rPr lang="en-US" sz="2400" dirty="0" smtClean="0"/>
              <a:t>and prescriptions.</a:t>
            </a:r>
          </a:p>
          <a:p>
            <a:endParaRPr lang="en-US" sz="2400" dirty="0"/>
          </a:p>
          <a:p>
            <a:endParaRPr lang="en-US" sz="2400" dirty="0" smtClean="0"/>
          </a:p>
          <a:p>
            <a:endParaRPr lang="en-US" sz="2400" dirty="0" smtClean="0"/>
          </a:p>
          <a:p>
            <a:endParaRPr lang="en-US" sz="2400" dirty="0" smtClean="0"/>
          </a:p>
          <a:p>
            <a:endParaRPr lang="en-US" sz="2400" dirty="0"/>
          </a:p>
          <a:p>
            <a:endParaRPr lang="en-US" sz="2400" dirty="0"/>
          </a:p>
        </p:txBody>
      </p:sp>
      <p:sp>
        <p:nvSpPr>
          <p:cNvPr id="4" name="Rectangle 3"/>
          <p:cNvSpPr/>
          <p:nvPr/>
        </p:nvSpPr>
        <p:spPr>
          <a:xfrm>
            <a:off x="0" y="2027424"/>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smtClean="0"/>
              <a:t>Very important that we know if a youth is taking any corticosteroid medications as these will skew the bio-marker results. </a:t>
            </a:r>
            <a:endParaRPr lang="en-US" sz="2400" dirty="0"/>
          </a:p>
        </p:txBody>
      </p:sp>
      <p:sp>
        <p:nvSpPr>
          <p:cNvPr id="8" name="Rectangle 7"/>
          <p:cNvSpPr/>
          <p:nvPr/>
        </p:nvSpPr>
        <p:spPr>
          <a:xfrm>
            <a:off x="3605474" y="44216"/>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9" name="Rectangle 8"/>
          <p:cNvSpPr/>
          <p:nvPr/>
        </p:nvSpPr>
        <p:spPr>
          <a:xfrm>
            <a:off x="0" y="44216"/>
            <a:ext cx="3605474" cy="523220"/>
          </a:xfrm>
          <a:prstGeom prst="rect">
            <a:avLst/>
          </a:prstGeom>
        </p:spPr>
        <p:txBody>
          <a:bodyPr wrap="none">
            <a:spAutoFit/>
          </a:bodyPr>
          <a:lstStyle/>
          <a:p>
            <a:r>
              <a:rPr lang="en-US" sz="2800" dirty="0">
                <a:solidFill>
                  <a:schemeClr val="accent1"/>
                </a:solidFill>
              </a:rPr>
              <a:t>SA CH </a:t>
            </a:r>
            <a:r>
              <a:rPr lang="en-US" sz="2800" dirty="0" smtClean="0">
                <a:solidFill>
                  <a:schemeClr val="accent1"/>
                </a:solidFill>
              </a:rPr>
              <a:t>HEALTH SECTION</a:t>
            </a:r>
            <a:endParaRPr lang="en-US" sz="2800" dirty="0">
              <a:solidFill>
                <a:schemeClr val="accent1"/>
              </a:solidFill>
            </a:endParaRPr>
          </a:p>
        </p:txBody>
      </p:sp>
    </p:spTree>
    <p:extLst>
      <p:ext uri="{BB962C8B-B14F-4D97-AF65-F5344CB8AC3E}">
        <p14:creationId xmlns:p14="http://schemas.microsoft.com/office/powerpoint/2010/main" val="258384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t="-10000" b="-10000"/>
          </a:stretch>
        </a:blipFill>
        <a:effectLst/>
      </p:bgPr>
    </p:bg>
    <p:spTree>
      <p:nvGrpSpPr>
        <p:cNvPr id="1" name=""/>
        <p:cNvGrpSpPr/>
        <p:nvPr/>
      </p:nvGrpSpPr>
      <p:grpSpPr>
        <a:xfrm>
          <a:off x="0" y="0"/>
          <a:ext cx="0" cy="0"/>
          <a:chOff x="0" y="0"/>
          <a:chExt cx="0" cy="0"/>
        </a:xfrm>
      </p:grpSpPr>
      <p:sp>
        <p:nvSpPr>
          <p:cNvPr id="2" name="Rectangle 1"/>
          <p:cNvSpPr/>
          <p:nvPr/>
        </p:nvSpPr>
        <p:spPr>
          <a:xfrm>
            <a:off x="-1" y="800219"/>
            <a:ext cx="8664315"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p:txBody>
      </p:sp>
      <p:sp>
        <p:nvSpPr>
          <p:cNvPr id="3" name="Rectangle 2"/>
          <p:cNvSpPr/>
          <p:nvPr/>
        </p:nvSpPr>
        <p:spPr>
          <a:xfrm>
            <a:off x="0" y="1446550"/>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t>Brief outline of topics asked in this section:  </a:t>
            </a:r>
            <a:r>
              <a:rPr lang="en-US" sz="2400" dirty="0"/>
              <a:t>This section asks about Parental involvement at child’s school</a:t>
            </a:r>
          </a:p>
          <a:p>
            <a:endParaRPr lang="en-US" sz="2400" dirty="0"/>
          </a:p>
        </p:txBody>
      </p:sp>
      <p:sp>
        <p:nvSpPr>
          <p:cNvPr id="4" name="Rectangle 3"/>
          <p:cNvSpPr/>
          <p:nvPr/>
        </p:nvSpPr>
        <p:spPr>
          <a:xfrm>
            <a:off x="0" y="2369880"/>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N/A </a:t>
            </a:r>
          </a:p>
        </p:txBody>
      </p:sp>
      <p:sp>
        <p:nvSpPr>
          <p:cNvPr id="5" name="Rectangle 4"/>
          <p:cNvSpPr/>
          <p:nvPr/>
        </p:nvSpPr>
        <p:spPr>
          <a:xfrm>
            <a:off x="3683701" y="981"/>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981"/>
            <a:ext cx="3683701" cy="523220"/>
          </a:xfrm>
          <a:prstGeom prst="rect">
            <a:avLst/>
          </a:prstGeom>
        </p:spPr>
        <p:txBody>
          <a:bodyPr wrap="none">
            <a:spAutoFit/>
          </a:bodyPr>
          <a:lstStyle/>
          <a:p>
            <a:r>
              <a:rPr lang="en-US" sz="2800" dirty="0">
                <a:solidFill>
                  <a:schemeClr val="accent1"/>
                </a:solidFill>
              </a:rPr>
              <a:t>SA CH </a:t>
            </a:r>
            <a:r>
              <a:rPr lang="en-US" sz="2800" dirty="0" smtClean="0">
                <a:solidFill>
                  <a:schemeClr val="accent1"/>
                </a:solidFill>
              </a:rPr>
              <a:t>SCHOOL SECTION</a:t>
            </a:r>
            <a:endParaRPr lang="en-US" sz="2800" dirty="0">
              <a:solidFill>
                <a:schemeClr val="accent1"/>
              </a:solidFill>
            </a:endParaRPr>
          </a:p>
        </p:txBody>
      </p:sp>
    </p:spTree>
    <p:extLst>
      <p:ext uri="{BB962C8B-B14F-4D97-AF65-F5344CB8AC3E}">
        <p14:creationId xmlns:p14="http://schemas.microsoft.com/office/powerpoint/2010/main" val="1060048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54391"/>
            <a:ext cx="8919148"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300722"/>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t>Brief outline of topics asked in this section: </a:t>
            </a:r>
            <a:r>
              <a:rPr lang="en-US" sz="2400" dirty="0"/>
              <a:t>This section asks True/False statements concerning family.</a:t>
            </a:r>
          </a:p>
          <a:p>
            <a:endParaRPr lang="en-US" sz="2400" dirty="0"/>
          </a:p>
        </p:txBody>
      </p:sp>
      <p:sp>
        <p:nvSpPr>
          <p:cNvPr id="4" name="Rectangle 3"/>
          <p:cNvSpPr/>
          <p:nvPr/>
        </p:nvSpPr>
        <p:spPr>
          <a:xfrm>
            <a:off x="0" y="2078224"/>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N/A </a:t>
            </a:r>
          </a:p>
        </p:txBody>
      </p:sp>
      <p:sp>
        <p:nvSpPr>
          <p:cNvPr id="5" name="Rectangle 4"/>
          <p:cNvSpPr/>
          <p:nvPr/>
        </p:nvSpPr>
        <p:spPr>
          <a:xfrm>
            <a:off x="3308983"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3308983"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FAMILIES SECTION</a:t>
            </a:r>
            <a:endParaRPr lang="en-US" sz="2800" dirty="0">
              <a:solidFill>
                <a:schemeClr val="accent1"/>
              </a:solidFill>
            </a:endParaRPr>
          </a:p>
        </p:txBody>
      </p:sp>
    </p:spTree>
    <p:extLst>
      <p:ext uri="{BB962C8B-B14F-4D97-AF65-F5344CB8AC3E}">
        <p14:creationId xmlns:p14="http://schemas.microsoft.com/office/powerpoint/2010/main" val="3304390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7588"/>
            <a:ext cx="8994098"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193919"/>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t>Brief outline of topics asked in this section: </a:t>
            </a:r>
            <a:r>
              <a:rPr lang="en-US" sz="2400" dirty="0"/>
              <a:t>This section </a:t>
            </a:r>
            <a:r>
              <a:rPr lang="en-US" sz="2400" dirty="0" smtClean="0"/>
              <a:t>asks about </a:t>
            </a:r>
            <a:r>
              <a:rPr lang="en-US" sz="2400" dirty="0"/>
              <a:t>Youth’s typical cell phone use.</a:t>
            </a:r>
          </a:p>
          <a:p>
            <a:endParaRPr lang="en-US" sz="2400" dirty="0"/>
          </a:p>
        </p:txBody>
      </p:sp>
      <p:sp>
        <p:nvSpPr>
          <p:cNvPr id="4" name="Rectangle 3"/>
          <p:cNvSpPr/>
          <p:nvPr/>
        </p:nvSpPr>
        <p:spPr>
          <a:xfrm>
            <a:off x="0" y="1840250"/>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N/A </a:t>
            </a:r>
          </a:p>
        </p:txBody>
      </p:sp>
      <p:sp>
        <p:nvSpPr>
          <p:cNvPr id="5" name="Rectangle 4"/>
          <p:cNvSpPr/>
          <p:nvPr/>
        </p:nvSpPr>
        <p:spPr>
          <a:xfrm>
            <a:off x="3986925" y="-20446"/>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1961"/>
            <a:ext cx="3986925"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TECHNOLOGY SECTION</a:t>
            </a:r>
            <a:endParaRPr lang="en-US" sz="2800" dirty="0">
              <a:solidFill>
                <a:schemeClr val="accent1"/>
              </a:solidFill>
            </a:endParaRPr>
          </a:p>
        </p:txBody>
      </p:sp>
    </p:spTree>
    <p:extLst>
      <p:ext uri="{BB962C8B-B14F-4D97-AF65-F5344CB8AC3E}">
        <p14:creationId xmlns:p14="http://schemas.microsoft.com/office/powerpoint/2010/main" val="1809985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820486"/>
            <a:ext cx="8649325"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440917"/>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t>Brief outline of topics asked in this section: </a:t>
            </a:r>
            <a:r>
              <a:rPr lang="en-US" sz="2400" dirty="0" smtClean="0"/>
              <a:t>This section </a:t>
            </a:r>
            <a:r>
              <a:rPr lang="en-US" sz="2400" dirty="0"/>
              <a:t>a</a:t>
            </a:r>
            <a:r>
              <a:rPr lang="en-US" sz="2400" dirty="0" smtClean="0"/>
              <a:t>sks </a:t>
            </a:r>
            <a:r>
              <a:rPr lang="en-US" sz="2400" dirty="0"/>
              <a:t>for last 4 digits of SS, or permission to try to link to admin data without this. End of Visit 1 Survey at ADMIN_THANKS</a:t>
            </a:r>
          </a:p>
          <a:p>
            <a:endParaRPr lang="en-US" sz="2400" dirty="0"/>
          </a:p>
        </p:txBody>
      </p:sp>
      <p:sp>
        <p:nvSpPr>
          <p:cNvPr id="4" name="Rectangle 3"/>
          <p:cNvSpPr/>
          <p:nvPr/>
        </p:nvSpPr>
        <p:spPr>
          <a:xfrm>
            <a:off x="0" y="2410414"/>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THIS IS THE LAST SECTION OF VISIT 1!!!!</a:t>
            </a:r>
            <a:r>
              <a:rPr lang="en-US" sz="2400" dirty="0" smtClean="0"/>
              <a:t> </a:t>
            </a:r>
            <a:endParaRPr lang="en-US" sz="2400" dirty="0"/>
          </a:p>
        </p:txBody>
      </p:sp>
      <p:sp>
        <p:nvSpPr>
          <p:cNvPr id="5" name="Rectangle 4"/>
          <p:cNvSpPr/>
          <p:nvPr/>
        </p:nvSpPr>
        <p:spPr>
          <a:xfrm>
            <a:off x="2376228" y="1961"/>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2376228" cy="523220"/>
          </a:xfrm>
          <a:prstGeom prst="rect">
            <a:avLst/>
          </a:prstGeom>
        </p:spPr>
        <p:txBody>
          <a:bodyPr wrap="none">
            <a:spAutoFit/>
          </a:bodyPr>
          <a:lstStyle/>
          <a:p>
            <a:r>
              <a:rPr lang="en-US" sz="2800" dirty="0">
                <a:solidFill>
                  <a:schemeClr val="accent1"/>
                </a:solidFill>
              </a:rPr>
              <a:t>SA THANK YOU</a:t>
            </a:r>
          </a:p>
        </p:txBody>
      </p:sp>
    </p:spTree>
    <p:extLst>
      <p:ext uri="{BB962C8B-B14F-4D97-AF65-F5344CB8AC3E}">
        <p14:creationId xmlns:p14="http://schemas.microsoft.com/office/powerpoint/2010/main" val="1303919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67091"/>
            <a:ext cx="8379502" cy="156966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smtClean="0">
                <a:solidFill>
                  <a:srgbClr val="FF0000"/>
                </a:solidFill>
              </a:rPr>
              <a:t>FIRST ACTIVITY ON VISIT 2!</a:t>
            </a:r>
          </a:p>
          <a:p>
            <a:endParaRPr lang="en-US" sz="2400" b="1" i="1" dirty="0" smtClean="0"/>
          </a:p>
          <a:p>
            <a:r>
              <a:rPr lang="en-US" sz="2400" b="1" i="1" dirty="0" smtClean="0"/>
              <a:t>Who </a:t>
            </a:r>
            <a:r>
              <a:rPr lang="en-US" sz="2400" b="1" i="1" dirty="0"/>
              <a:t>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957277"/>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 </a:t>
            </a:r>
            <a:r>
              <a:rPr lang="en-US" sz="2400" b="1" i="1" dirty="0" smtClean="0"/>
              <a:t> </a:t>
            </a:r>
            <a:r>
              <a:rPr lang="en-US" sz="2400" dirty="0" smtClean="0"/>
              <a:t> This section covers characteristics </a:t>
            </a:r>
            <a:r>
              <a:rPr lang="en-US" sz="2400" dirty="0"/>
              <a:t>of the HH’s self-defined neighborhood.</a:t>
            </a:r>
          </a:p>
          <a:p>
            <a:endParaRPr lang="en-US" sz="2400" dirty="0"/>
          </a:p>
        </p:txBody>
      </p:sp>
      <p:sp>
        <p:nvSpPr>
          <p:cNvPr id="4" name="Rectangle 3"/>
          <p:cNvSpPr/>
          <p:nvPr/>
        </p:nvSpPr>
        <p:spPr>
          <a:xfrm>
            <a:off x="97971" y="3065272"/>
            <a:ext cx="12192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Begin during </a:t>
            </a:r>
            <a:r>
              <a:rPr lang="en-US" sz="2400" b="1" dirty="0" smtClean="0"/>
              <a:t>VISIT 2!!!</a:t>
            </a:r>
            <a:endParaRPr lang="en-US" sz="2400" b="1" dirty="0"/>
          </a:p>
        </p:txBody>
      </p:sp>
      <p:sp>
        <p:nvSpPr>
          <p:cNvPr id="5" name="Rectangle 4"/>
          <p:cNvSpPr/>
          <p:nvPr/>
        </p:nvSpPr>
        <p:spPr>
          <a:xfrm>
            <a:off x="0" y="-2475"/>
            <a:ext cx="4024563" cy="523220"/>
          </a:xfrm>
          <a:prstGeom prst="rect">
            <a:avLst/>
          </a:prstGeom>
        </p:spPr>
        <p:txBody>
          <a:bodyPr wrap="none">
            <a:spAutoFit/>
          </a:bodyPr>
          <a:lstStyle/>
          <a:p>
            <a:r>
              <a:rPr lang="en-US" sz="2800" dirty="0" smtClean="0">
                <a:solidFill>
                  <a:schemeClr val="accent1"/>
                </a:solidFill>
              </a:rPr>
              <a:t>NEIGHBORHOOD SECTION</a:t>
            </a:r>
            <a:endParaRPr lang="en-US" sz="2800" dirty="0">
              <a:solidFill>
                <a:schemeClr val="accent1"/>
              </a:solidFill>
            </a:endParaRPr>
          </a:p>
        </p:txBody>
      </p:sp>
      <p:sp>
        <p:nvSpPr>
          <p:cNvPr id="6" name="Rectangle 5"/>
          <p:cNvSpPr/>
          <p:nvPr/>
        </p:nvSpPr>
        <p:spPr>
          <a:xfrm>
            <a:off x="4024563" y="-11695"/>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Tree>
    <p:extLst>
      <p:ext uri="{BB962C8B-B14F-4D97-AF65-F5344CB8AC3E}">
        <p14:creationId xmlns:p14="http://schemas.microsoft.com/office/powerpoint/2010/main" val="2307431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24" y="661719"/>
            <a:ext cx="9160624"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446549"/>
            <a:ext cx="11150297"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After getting Parent Consent and Youth Assent, you set the P/CG to self administer the survey.</a:t>
            </a:r>
            <a:endParaRPr lang="en-US" sz="2400" dirty="0"/>
          </a:p>
        </p:txBody>
      </p:sp>
      <p:sp>
        <p:nvSpPr>
          <p:cNvPr id="4" name="Rectangle 3"/>
          <p:cNvSpPr/>
          <p:nvPr/>
        </p:nvSpPr>
        <p:spPr>
          <a:xfrm>
            <a:off x="-16623" y="2231379"/>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a:t>
            </a:r>
            <a:r>
              <a:rPr lang="en-US" sz="2400" dirty="0"/>
              <a:t>Ask if they want help getting started. If R says yes, then help with three practice questions. Then encourage them to continue by themselves. Otherwise, give the laptop to the youth respondent, and show them to click "SUBMIT" to move forward</a:t>
            </a:r>
          </a:p>
        </p:txBody>
      </p:sp>
      <p:sp>
        <p:nvSpPr>
          <p:cNvPr id="5" name="Rectangle 4"/>
          <p:cNvSpPr/>
          <p:nvPr/>
        </p:nvSpPr>
        <p:spPr>
          <a:xfrm>
            <a:off x="-16623" y="1961"/>
            <a:ext cx="5811976" cy="523220"/>
          </a:xfrm>
          <a:prstGeom prst="rect">
            <a:avLst/>
          </a:prstGeom>
        </p:spPr>
        <p:txBody>
          <a:bodyPr wrap="none">
            <a:spAutoFit/>
          </a:bodyPr>
          <a:lstStyle/>
          <a:p>
            <a:r>
              <a:rPr lang="en-US" sz="2800" dirty="0" smtClean="0">
                <a:solidFill>
                  <a:schemeClr val="accent1"/>
                </a:solidFill>
              </a:rPr>
              <a:t>SA PRACTICE SECTION</a:t>
            </a:r>
            <a:r>
              <a:rPr lang="en-US" sz="2800" i="1" dirty="0" smtClean="0">
                <a:solidFill>
                  <a:schemeClr val="accent1"/>
                </a:solidFill>
              </a:rPr>
              <a:t> </a:t>
            </a:r>
            <a:r>
              <a:rPr lang="en-US" sz="2800" i="1" dirty="0" smtClean="0">
                <a:solidFill>
                  <a:schemeClr val="accent1"/>
                </a:solidFill>
              </a:rPr>
              <a:t>P/CG </a:t>
            </a:r>
            <a:r>
              <a:rPr lang="en-US" sz="2800" i="1" dirty="0">
                <a:solidFill>
                  <a:schemeClr val="accent1"/>
                </a:solidFill>
              </a:rPr>
              <a:t>CASI 1490</a:t>
            </a:r>
            <a:r>
              <a:rPr lang="en-US" sz="2800" dirty="0"/>
              <a:t> </a:t>
            </a:r>
            <a:endParaRPr lang="en-US" sz="2800" dirty="0">
              <a:solidFill>
                <a:schemeClr val="accent1"/>
              </a:solidFill>
            </a:endParaRPr>
          </a:p>
        </p:txBody>
      </p:sp>
    </p:spTree>
    <p:extLst>
      <p:ext uri="{BB962C8B-B14F-4D97-AF65-F5344CB8AC3E}">
        <p14:creationId xmlns:p14="http://schemas.microsoft.com/office/powerpoint/2010/main" val="217673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64903"/>
            <a:ext cx="965954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789983"/>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inquires about the P/CG paid employment and finances. </a:t>
            </a:r>
            <a:endParaRPr lang="en-US" sz="2400" dirty="0"/>
          </a:p>
        </p:txBody>
      </p:sp>
      <p:sp>
        <p:nvSpPr>
          <p:cNvPr id="4" name="Rectangle 3"/>
          <p:cNvSpPr/>
          <p:nvPr/>
        </p:nvSpPr>
        <p:spPr>
          <a:xfrm>
            <a:off x="0" y="2715063"/>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smtClean="0"/>
              <a:t>People talk about sex easier than their own money. Be prepared to reassure P/CG about confidentiality.</a:t>
            </a:r>
            <a:endParaRPr lang="en-US" sz="2400" dirty="0"/>
          </a:p>
        </p:txBody>
      </p:sp>
      <p:sp>
        <p:nvSpPr>
          <p:cNvPr id="5" name="Rectangle 4"/>
          <p:cNvSpPr/>
          <p:nvPr/>
        </p:nvSpPr>
        <p:spPr>
          <a:xfrm>
            <a:off x="6096000"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6139694" cy="523220"/>
          </a:xfrm>
          <a:prstGeom prst="rect">
            <a:avLst/>
          </a:prstGeom>
        </p:spPr>
        <p:txBody>
          <a:bodyPr wrap="none">
            <a:spAutoFit/>
          </a:bodyPr>
          <a:lstStyle/>
          <a:p>
            <a:r>
              <a:rPr lang="en-US" sz="2800" dirty="0">
                <a:solidFill>
                  <a:schemeClr val="accent1"/>
                </a:solidFill>
              </a:rPr>
              <a:t>SA EMPLOYMENT AND </a:t>
            </a:r>
            <a:r>
              <a:rPr lang="en-US" sz="2800" dirty="0" smtClean="0">
                <a:solidFill>
                  <a:schemeClr val="accent1"/>
                </a:solidFill>
              </a:rPr>
              <a:t>INCOME SECTION</a:t>
            </a:r>
            <a:endParaRPr lang="en-US" sz="2800" dirty="0">
              <a:solidFill>
                <a:schemeClr val="accent1"/>
              </a:solidFill>
            </a:endParaRPr>
          </a:p>
        </p:txBody>
      </p:sp>
    </p:spTree>
    <p:extLst>
      <p:ext uri="{BB962C8B-B14F-4D97-AF65-F5344CB8AC3E}">
        <p14:creationId xmlns:p14="http://schemas.microsoft.com/office/powerpoint/2010/main" val="4281601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9551"/>
            <a:ext cx="9713626"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815882"/>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asks the P/CG about their romantic relationship(s).</a:t>
            </a:r>
            <a:endParaRPr lang="en-US" sz="2400" dirty="0"/>
          </a:p>
        </p:txBody>
      </p:sp>
      <p:sp>
        <p:nvSpPr>
          <p:cNvPr id="4" name="Rectangle 3"/>
          <p:cNvSpPr/>
          <p:nvPr/>
        </p:nvSpPr>
        <p:spPr>
          <a:xfrm>
            <a:off x="0" y="2646879"/>
            <a:ext cx="12192000" cy="452431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Some of these questions deal with domestic violence. The </a:t>
            </a:r>
            <a:r>
              <a:rPr lang="en-US" sz="2400" dirty="0"/>
              <a:t>number to the </a:t>
            </a:r>
            <a:r>
              <a:rPr lang="en-US" sz="2400" dirty="0" err="1"/>
              <a:t>Netcare</a:t>
            </a:r>
            <a:r>
              <a:rPr lang="en-US" sz="2400" dirty="0"/>
              <a:t> Crisis Hotline </a:t>
            </a:r>
            <a:r>
              <a:rPr lang="en-US" sz="2400" dirty="0" smtClean="0"/>
              <a:t>will </a:t>
            </a:r>
            <a:r>
              <a:rPr lang="en-US" sz="2400" dirty="0"/>
              <a:t>be displayed to inform the respondent that there is professional help available regardless of their ability to </a:t>
            </a:r>
            <a:r>
              <a:rPr lang="en-US" sz="2400" dirty="0" smtClean="0"/>
              <a:t>pay. It’s also a good idea to keep this number written down so if someone asks you can hand it to them. This is the message both parent and child will see after sensitive sections:</a:t>
            </a:r>
          </a:p>
          <a:p>
            <a:endParaRPr lang="en-US" sz="2400" dirty="0" smtClean="0">
              <a:solidFill>
                <a:schemeClr val="accent1">
                  <a:lumMod val="75000"/>
                </a:schemeClr>
              </a:solidFill>
            </a:endParaRPr>
          </a:p>
          <a:p>
            <a:r>
              <a:rPr lang="en-US" sz="2400" b="1" dirty="0">
                <a:solidFill>
                  <a:schemeClr val="accent1">
                    <a:lumMod val="75000"/>
                  </a:schemeClr>
                </a:solidFill>
              </a:rPr>
              <a:t>Do you have a problem and need help with suicide, abuse, drugs and alcohol or other problems? </a:t>
            </a:r>
            <a:r>
              <a:rPr lang="en-US" sz="2400" dirty="0">
                <a:solidFill>
                  <a:schemeClr val="accent1">
                    <a:lumMod val="75000"/>
                  </a:schemeClr>
                </a:solidFill>
              </a:rPr>
              <a:t/>
            </a:r>
            <a:br>
              <a:rPr lang="en-US" sz="2400" dirty="0">
                <a:solidFill>
                  <a:schemeClr val="accent1">
                    <a:lumMod val="75000"/>
                  </a:schemeClr>
                </a:solidFill>
              </a:rPr>
            </a:br>
            <a:r>
              <a:rPr lang="en-US" sz="2400" dirty="0">
                <a:solidFill>
                  <a:schemeClr val="accent1">
                    <a:lumMod val="75000"/>
                  </a:schemeClr>
                </a:solidFill>
              </a:rPr>
              <a:t/>
            </a:r>
            <a:br>
              <a:rPr lang="en-US" sz="2400" dirty="0">
                <a:solidFill>
                  <a:schemeClr val="accent1">
                    <a:lumMod val="75000"/>
                  </a:schemeClr>
                </a:solidFill>
              </a:rPr>
            </a:br>
            <a:r>
              <a:rPr lang="en-US" sz="2400" b="1" dirty="0">
                <a:solidFill>
                  <a:schemeClr val="accent1">
                    <a:lumMod val="75000"/>
                  </a:schemeClr>
                </a:solidFill>
              </a:rPr>
              <a:t>Call the </a:t>
            </a:r>
            <a:r>
              <a:rPr lang="en-US" sz="2400" b="1" dirty="0" err="1">
                <a:solidFill>
                  <a:schemeClr val="accent1">
                    <a:lumMod val="75000"/>
                  </a:schemeClr>
                </a:solidFill>
              </a:rPr>
              <a:t>Netcare</a:t>
            </a:r>
            <a:r>
              <a:rPr lang="en-US" sz="2400" b="1" dirty="0">
                <a:solidFill>
                  <a:schemeClr val="accent1">
                    <a:lumMod val="75000"/>
                  </a:schemeClr>
                </a:solidFill>
              </a:rPr>
              <a:t> Crisis Hotline at 276-CARE (2273). Services are available to anyone, regardless of the ability to pay.</a:t>
            </a:r>
            <a:r>
              <a:rPr lang="en-US" sz="2400" dirty="0">
                <a:solidFill>
                  <a:schemeClr val="accent1">
                    <a:lumMod val="75000"/>
                  </a:schemeClr>
                </a:solidFill>
              </a:rPr>
              <a:t> </a:t>
            </a:r>
          </a:p>
          <a:p>
            <a:endParaRPr lang="en-US" sz="2400" dirty="0"/>
          </a:p>
        </p:txBody>
      </p:sp>
      <p:sp>
        <p:nvSpPr>
          <p:cNvPr id="5" name="Rectangle 4"/>
          <p:cNvSpPr/>
          <p:nvPr/>
        </p:nvSpPr>
        <p:spPr>
          <a:xfrm>
            <a:off x="4247125"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4247125"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RELATIONSHIPS SECTION</a:t>
            </a:r>
            <a:endParaRPr lang="en-US" sz="2800" dirty="0">
              <a:solidFill>
                <a:schemeClr val="accent1"/>
              </a:solidFill>
            </a:endParaRPr>
          </a:p>
        </p:txBody>
      </p:sp>
    </p:spTree>
    <p:extLst>
      <p:ext uri="{BB962C8B-B14F-4D97-AF65-F5344CB8AC3E}">
        <p14:creationId xmlns:p14="http://schemas.microsoft.com/office/powerpoint/2010/main" val="773440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00219"/>
            <a:ext cx="9308892"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t>
            </a:r>
            <a:r>
              <a:rPr lang="en-US" sz="2400" dirty="0" smtClean="0"/>
              <a:t>adult resident parent or guardian</a:t>
            </a:r>
          </a:p>
          <a:p>
            <a:r>
              <a:rPr lang="en-US" sz="2400" dirty="0" smtClean="0"/>
              <a:t> </a:t>
            </a:r>
            <a:endParaRPr lang="en-US" sz="2400" dirty="0"/>
          </a:p>
        </p:txBody>
      </p:sp>
      <p:sp>
        <p:nvSpPr>
          <p:cNvPr id="3" name="Rectangle 2"/>
          <p:cNvSpPr/>
          <p:nvPr/>
        </p:nvSpPr>
        <p:spPr>
          <a:xfrm>
            <a:off x="0" y="1580651"/>
            <a:ext cx="12192000"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asks questions about anyone in the family or household whomever had frequent trouble with the law, often became involved in fights, had trouble holding a job, or was a frequent discipline problem in school.</a:t>
            </a:r>
            <a:endParaRPr lang="en-US" sz="2400" dirty="0"/>
          </a:p>
        </p:txBody>
      </p:sp>
      <p:sp>
        <p:nvSpPr>
          <p:cNvPr id="4" name="Rectangle 3"/>
          <p:cNvSpPr/>
          <p:nvPr/>
        </p:nvSpPr>
        <p:spPr>
          <a:xfrm>
            <a:off x="0" y="2840574"/>
            <a:ext cx="12192000" cy="304698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a:t> Have it handy-</a:t>
            </a:r>
          </a:p>
          <a:p>
            <a:r>
              <a:rPr lang="en-US" sz="2400" b="1" dirty="0"/>
              <a:t>Do 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r>
              <a:rPr lang="en-US" sz="2400" dirty="0" smtClean="0"/>
              <a:t> </a:t>
            </a:r>
            <a:endParaRPr lang="en-US" sz="2400" dirty="0"/>
          </a:p>
        </p:txBody>
      </p:sp>
      <p:sp>
        <p:nvSpPr>
          <p:cNvPr id="5" name="Rectangle 4"/>
          <p:cNvSpPr/>
          <p:nvPr/>
        </p:nvSpPr>
        <p:spPr>
          <a:xfrm>
            <a:off x="2887585" y="-52959"/>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48798"/>
            <a:ext cx="2887585"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LEGAL SECTION</a:t>
            </a:r>
            <a:endParaRPr lang="en-US" sz="2800" dirty="0">
              <a:solidFill>
                <a:schemeClr val="accent1"/>
              </a:solidFill>
            </a:endParaRPr>
          </a:p>
        </p:txBody>
      </p:sp>
    </p:spTree>
    <p:extLst>
      <p:ext uri="{BB962C8B-B14F-4D97-AF65-F5344CB8AC3E}">
        <p14:creationId xmlns:p14="http://schemas.microsoft.com/office/powerpoint/2010/main" val="1613887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628991"/>
            <a:ext cx="9383843"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395398"/>
            <a:ext cx="1219200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asks the P/CG </a:t>
            </a:r>
            <a:r>
              <a:rPr lang="en-US" sz="2400" dirty="0"/>
              <a:t>about </a:t>
            </a:r>
            <a:r>
              <a:rPr lang="en-US" sz="2400" dirty="0" smtClean="0"/>
              <a:t> feelings and thoughts they’ve experienced during the last month. </a:t>
            </a:r>
            <a:endParaRPr lang="en-US" sz="2400" dirty="0"/>
          </a:p>
        </p:txBody>
      </p:sp>
      <p:sp>
        <p:nvSpPr>
          <p:cNvPr id="4" name="Rectangle 3"/>
          <p:cNvSpPr/>
          <p:nvPr/>
        </p:nvSpPr>
        <p:spPr>
          <a:xfrm>
            <a:off x="0" y="2286110"/>
            <a:ext cx="12192000" cy="267765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a:t> </a:t>
            </a:r>
            <a:r>
              <a:rPr lang="en-US" sz="2400" dirty="0" smtClean="0"/>
              <a:t>Have it handy-</a:t>
            </a:r>
          </a:p>
          <a:p>
            <a:r>
              <a:rPr lang="en-US" sz="2400" b="1" dirty="0" smtClean="0"/>
              <a:t>Do </a:t>
            </a:r>
            <a:r>
              <a:rPr lang="en-US" sz="2400" b="1" dirty="0"/>
              <a:t>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smtClean="0"/>
              <a:t> </a:t>
            </a:r>
            <a:endParaRPr lang="en-US" sz="2400" dirty="0"/>
          </a:p>
        </p:txBody>
      </p:sp>
      <p:sp>
        <p:nvSpPr>
          <p:cNvPr id="5" name="Rectangle 4"/>
          <p:cNvSpPr/>
          <p:nvPr/>
        </p:nvSpPr>
        <p:spPr>
          <a:xfrm>
            <a:off x="3637086" y="-16419"/>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16419"/>
            <a:ext cx="3637086"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THOUGHTS SECTION</a:t>
            </a:r>
            <a:endParaRPr lang="en-US" sz="2800" dirty="0">
              <a:solidFill>
                <a:schemeClr val="accent1"/>
              </a:solidFill>
            </a:endParaRPr>
          </a:p>
        </p:txBody>
      </p:sp>
    </p:spTree>
    <p:extLst>
      <p:ext uri="{BB962C8B-B14F-4D97-AF65-F5344CB8AC3E}">
        <p14:creationId xmlns:p14="http://schemas.microsoft.com/office/powerpoint/2010/main" val="40197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t="-75000" b="-75000"/>
          </a:stretch>
        </a:blipFill>
        <a:effectLst/>
      </p:bgPr>
    </p:bg>
    <p:spTree>
      <p:nvGrpSpPr>
        <p:cNvPr id="1" name=""/>
        <p:cNvGrpSpPr/>
        <p:nvPr/>
      </p:nvGrpSpPr>
      <p:grpSpPr>
        <a:xfrm>
          <a:off x="0" y="0"/>
          <a:ext cx="0" cy="0"/>
          <a:chOff x="0" y="0"/>
          <a:chExt cx="0" cy="0"/>
        </a:xfrm>
      </p:grpSpPr>
      <p:sp>
        <p:nvSpPr>
          <p:cNvPr id="2" name="Rectangle 1"/>
          <p:cNvSpPr/>
          <p:nvPr/>
        </p:nvSpPr>
        <p:spPr>
          <a:xfrm>
            <a:off x="-1" y="705191"/>
            <a:ext cx="8874177"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533493"/>
            <a:ext cx="11150297"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a:t>This section asks </a:t>
            </a:r>
            <a:r>
              <a:rPr lang="en-US" sz="2400" dirty="0" smtClean="0"/>
              <a:t>the Adult respondent about </a:t>
            </a:r>
            <a:r>
              <a:rPr lang="en-US" sz="2400" dirty="0"/>
              <a:t>the</a:t>
            </a:r>
            <a:r>
              <a:rPr lang="en-US" sz="2400" spc="-5" dirty="0">
                <a:cs typeface="Arial Narrow"/>
              </a:rPr>
              <a:t> A</a:t>
            </a:r>
            <a:r>
              <a:rPr lang="en-US" sz="2400" dirty="0">
                <a:cs typeface="Arial Narrow"/>
              </a:rPr>
              <a:t>mount/T</a:t>
            </a:r>
            <a:r>
              <a:rPr lang="en-US" sz="2400" spc="-5" dirty="0">
                <a:cs typeface="Arial Narrow"/>
              </a:rPr>
              <a:t>yp</a:t>
            </a:r>
            <a:r>
              <a:rPr lang="en-US" sz="2400" dirty="0">
                <a:cs typeface="Arial Narrow"/>
              </a:rPr>
              <a:t>e of use of tob</a:t>
            </a:r>
            <a:r>
              <a:rPr lang="en-US" sz="2400" spc="-5" dirty="0">
                <a:cs typeface="Arial Narrow"/>
              </a:rPr>
              <a:t>acc</a:t>
            </a:r>
            <a:r>
              <a:rPr lang="en-US" sz="2400" dirty="0">
                <a:cs typeface="Arial Narrow"/>
              </a:rPr>
              <a:t>o and</a:t>
            </a:r>
            <a:r>
              <a:rPr lang="en-US" sz="2400" spc="-5" dirty="0">
                <a:cs typeface="Arial Narrow"/>
              </a:rPr>
              <a:t> </a:t>
            </a:r>
            <a:r>
              <a:rPr lang="en-US" sz="2400" dirty="0">
                <a:cs typeface="Arial Narrow"/>
              </a:rPr>
              <a:t>a</a:t>
            </a:r>
            <a:r>
              <a:rPr lang="en-US" sz="2400" spc="-5" dirty="0">
                <a:cs typeface="Arial Narrow"/>
              </a:rPr>
              <a:t>lcoh</a:t>
            </a:r>
            <a:r>
              <a:rPr lang="en-US" sz="2400" dirty="0">
                <a:cs typeface="Arial Narrow"/>
              </a:rPr>
              <a:t>ol</a:t>
            </a:r>
          </a:p>
          <a:p>
            <a:endParaRPr lang="en-US" sz="2400" dirty="0"/>
          </a:p>
        </p:txBody>
      </p:sp>
      <p:sp>
        <p:nvSpPr>
          <p:cNvPr id="4" name="Rectangle 3"/>
          <p:cNvSpPr/>
          <p:nvPr/>
        </p:nvSpPr>
        <p:spPr>
          <a:xfrm>
            <a:off x="0" y="2361795"/>
            <a:ext cx="12192000" cy="304698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Have it handy-</a:t>
            </a:r>
          </a:p>
          <a:p>
            <a:r>
              <a:rPr lang="en-US" sz="2400" b="1" dirty="0"/>
              <a:t>Do 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r>
              <a:rPr lang="en-US" sz="2400" dirty="0" smtClean="0"/>
              <a:t> </a:t>
            </a:r>
            <a:endParaRPr lang="en-US" sz="2400" dirty="0"/>
          </a:p>
        </p:txBody>
      </p:sp>
      <p:sp>
        <p:nvSpPr>
          <p:cNvPr id="5" name="Rectangle 4"/>
          <p:cNvSpPr/>
          <p:nvPr/>
        </p:nvSpPr>
        <p:spPr>
          <a:xfrm>
            <a:off x="5614486" y="-1436"/>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1436"/>
            <a:ext cx="5614486" cy="523220"/>
          </a:xfrm>
          <a:prstGeom prst="rect">
            <a:avLst/>
          </a:prstGeom>
        </p:spPr>
        <p:txBody>
          <a:bodyPr wrap="none">
            <a:spAutoFit/>
          </a:bodyPr>
          <a:lstStyle/>
          <a:p>
            <a:r>
              <a:rPr lang="en-US" sz="2800" dirty="0">
                <a:solidFill>
                  <a:schemeClr val="accent1"/>
                </a:solidFill>
              </a:rPr>
              <a:t>SA TOBACCO AND </a:t>
            </a:r>
            <a:r>
              <a:rPr lang="en-US" sz="2800" dirty="0" smtClean="0">
                <a:solidFill>
                  <a:schemeClr val="accent1"/>
                </a:solidFill>
              </a:rPr>
              <a:t>ALCOHOL SECTION</a:t>
            </a:r>
            <a:endParaRPr lang="en-US" sz="2800" dirty="0">
              <a:solidFill>
                <a:schemeClr val="accent1"/>
              </a:solidFill>
            </a:endParaRPr>
          </a:p>
        </p:txBody>
      </p:sp>
    </p:spTree>
    <p:extLst>
      <p:ext uri="{BB962C8B-B14F-4D97-AF65-F5344CB8AC3E}">
        <p14:creationId xmlns:p14="http://schemas.microsoft.com/office/powerpoint/2010/main" val="217497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754669"/>
            <a:ext cx="8679305"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0" y="1628505"/>
            <a:ext cx="11150297"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a:t>
            </a:r>
            <a:r>
              <a:rPr lang="en-US" sz="2400" dirty="0"/>
              <a:t> The next major section of this questionnaire deals </a:t>
            </a:r>
            <a:r>
              <a:rPr lang="en-US" sz="2400" dirty="0" smtClean="0"/>
              <a:t>with</a:t>
            </a:r>
            <a:r>
              <a:rPr lang="en-US" sz="2400" dirty="0">
                <a:latin typeface="Arial Narrow"/>
                <a:cs typeface="Arial Narrow"/>
              </a:rPr>
              <a:t> </a:t>
            </a:r>
            <a:r>
              <a:rPr lang="en-US" sz="2400" dirty="0">
                <a:cs typeface="Arial Narrow"/>
              </a:rPr>
              <a:t>HH subst</a:t>
            </a:r>
            <a:r>
              <a:rPr lang="en-US" sz="2400" spc="-15" dirty="0">
                <a:cs typeface="Arial Narrow"/>
              </a:rPr>
              <a:t>a</a:t>
            </a:r>
            <a:r>
              <a:rPr lang="en-US" sz="2400" dirty="0">
                <a:cs typeface="Arial Narrow"/>
              </a:rPr>
              <a:t>nce</a:t>
            </a:r>
            <a:r>
              <a:rPr lang="en-US" sz="2400" spc="-15" dirty="0">
                <a:cs typeface="Arial Narrow"/>
              </a:rPr>
              <a:t> </a:t>
            </a:r>
            <a:r>
              <a:rPr lang="en-US" sz="2400" dirty="0" smtClean="0">
                <a:cs typeface="Arial Narrow"/>
              </a:rPr>
              <a:t>abu</a:t>
            </a:r>
            <a:r>
              <a:rPr lang="en-US" sz="2400" spc="-10" dirty="0" smtClean="0">
                <a:cs typeface="Arial Narrow"/>
              </a:rPr>
              <a:t>s</a:t>
            </a:r>
            <a:r>
              <a:rPr lang="en-US" sz="2400" dirty="0" smtClean="0">
                <a:cs typeface="Arial Narrow"/>
              </a:rPr>
              <a:t>e.</a:t>
            </a:r>
            <a:endParaRPr lang="en-US" sz="2400" dirty="0"/>
          </a:p>
        </p:txBody>
      </p:sp>
      <p:sp>
        <p:nvSpPr>
          <p:cNvPr id="4" name="Rectangle 3"/>
          <p:cNvSpPr/>
          <p:nvPr/>
        </p:nvSpPr>
        <p:spPr>
          <a:xfrm>
            <a:off x="0" y="2502341"/>
            <a:ext cx="12192000" cy="378565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a:t>
            </a:r>
            <a:r>
              <a:rPr lang="en-US" sz="2400" dirty="0" smtClean="0"/>
              <a:t> </a:t>
            </a:r>
            <a:r>
              <a:rPr lang="en-US" sz="2400" dirty="0"/>
              <a:t>Remind the </a:t>
            </a:r>
            <a:r>
              <a:rPr lang="en-US" sz="2400" dirty="0" smtClean="0"/>
              <a:t>R </a:t>
            </a:r>
            <a:r>
              <a:rPr lang="en-US" sz="2400" dirty="0"/>
              <a:t>about the Federal Certificate of Confidentiality and how it ensures their answers will remain private</a:t>
            </a:r>
            <a:r>
              <a:rPr lang="en-US" sz="2400" dirty="0" smtClean="0"/>
              <a:t>. </a:t>
            </a:r>
            <a:r>
              <a:rPr lang="en-US" sz="2400" dirty="0"/>
              <a:t>Have </a:t>
            </a:r>
            <a:r>
              <a:rPr lang="en-US" sz="2400" dirty="0" smtClean="0"/>
              <a:t>this </a:t>
            </a:r>
            <a:r>
              <a:rPr lang="en-US" sz="2400" dirty="0"/>
              <a:t>handy-</a:t>
            </a:r>
          </a:p>
          <a:p>
            <a:endParaRPr lang="en-US" sz="2400" b="1" dirty="0" smtClean="0"/>
          </a:p>
          <a:p>
            <a:r>
              <a:rPr lang="en-US" sz="2400" b="1" dirty="0" smtClean="0"/>
              <a:t>Do </a:t>
            </a:r>
            <a:r>
              <a:rPr lang="en-US" sz="2400" b="1" dirty="0"/>
              <a:t>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endParaRPr lang="en-US" sz="2400" dirty="0"/>
          </a:p>
        </p:txBody>
      </p:sp>
      <p:sp>
        <p:nvSpPr>
          <p:cNvPr id="5" name="Rectangle 4"/>
          <p:cNvSpPr/>
          <p:nvPr/>
        </p:nvSpPr>
        <p:spPr>
          <a:xfrm>
            <a:off x="3020058" y="0"/>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0"/>
            <a:ext cx="3020058" cy="523220"/>
          </a:xfrm>
          <a:prstGeom prst="rect">
            <a:avLst/>
          </a:prstGeom>
        </p:spPr>
        <p:txBody>
          <a:bodyPr wrap="none">
            <a:spAutoFit/>
          </a:bodyPr>
          <a:lstStyle/>
          <a:p>
            <a:r>
              <a:rPr lang="en-US" sz="2800" dirty="0">
                <a:solidFill>
                  <a:schemeClr val="accent1"/>
                </a:solidFill>
              </a:rPr>
              <a:t>SA </a:t>
            </a:r>
            <a:r>
              <a:rPr lang="en-US" sz="2800" dirty="0" smtClean="0">
                <a:solidFill>
                  <a:schemeClr val="accent1"/>
                </a:solidFill>
              </a:rPr>
              <a:t>DRUGS SECTION</a:t>
            </a:r>
            <a:endParaRPr lang="en-US" sz="2800" dirty="0">
              <a:solidFill>
                <a:schemeClr val="accent1"/>
              </a:solidFill>
            </a:endParaRPr>
          </a:p>
        </p:txBody>
      </p:sp>
    </p:spTree>
    <p:extLst>
      <p:ext uri="{BB962C8B-B14F-4D97-AF65-F5344CB8AC3E}">
        <p14:creationId xmlns:p14="http://schemas.microsoft.com/office/powerpoint/2010/main" val="2810654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705191"/>
            <a:ext cx="9398833"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Who is asked this </a:t>
            </a:r>
            <a:r>
              <a:rPr lang="en-US" sz="2400" b="1" i="1" dirty="0" smtClean="0"/>
              <a:t>section? </a:t>
            </a:r>
            <a:r>
              <a:rPr lang="en-US" sz="2400" dirty="0"/>
              <a:t>The adult resident parent or guardian</a:t>
            </a:r>
          </a:p>
          <a:p>
            <a:endParaRPr lang="en-US" sz="2400" dirty="0"/>
          </a:p>
        </p:txBody>
      </p:sp>
      <p:sp>
        <p:nvSpPr>
          <p:cNvPr id="3" name="Rectangle 2"/>
          <p:cNvSpPr/>
          <p:nvPr/>
        </p:nvSpPr>
        <p:spPr>
          <a:xfrm>
            <a:off x="-1" y="1372252"/>
            <a:ext cx="11150297"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Brief outline of topics asked in this section</a:t>
            </a:r>
            <a:r>
              <a:rPr lang="en-US" sz="2400" b="1" i="1" dirty="0" smtClean="0"/>
              <a:t>: </a:t>
            </a:r>
            <a:r>
              <a:rPr lang="en-US" sz="2400" dirty="0" smtClean="0"/>
              <a:t>This section asks questions about the P/CG typical habits concerning </a:t>
            </a:r>
            <a:r>
              <a:rPr lang="en-US" sz="2400" spc="-5" dirty="0" smtClean="0">
                <a:cs typeface="Arial Narrow"/>
              </a:rPr>
              <a:t>Exe</a:t>
            </a:r>
            <a:r>
              <a:rPr lang="en-US" sz="2400" spc="5" dirty="0" smtClean="0">
                <a:cs typeface="Arial Narrow"/>
              </a:rPr>
              <a:t>r</a:t>
            </a:r>
            <a:r>
              <a:rPr lang="en-US" sz="2400" spc="-5" dirty="0" smtClean="0">
                <a:cs typeface="Arial Narrow"/>
              </a:rPr>
              <a:t>cis</a:t>
            </a:r>
            <a:r>
              <a:rPr lang="en-US" sz="2400" dirty="0" smtClean="0">
                <a:cs typeface="Arial Narrow"/>
              </a:rPr>
              <a:t>e</a:t>
            </a:r>
            <a:r>
              <a:rPr lang="en-US" sz="2400" spc="-5" dirty="0" smtClean="0">
                <a:cs typeface="Arial Narrow"/>
              </a:rPr>
              <a:t> </a:t>
            </a:r>
            <a:r>
              <a:rPr lang="en-US" sz="2400" dirty="0">
                <a:cs typeface="Arial Narrow"/>
              </a:rPr>
              <a:t>and</a:t>
            </a:r>
            <a:r>
              <a:rPr lang="en-US" sz="2400" spc="10" dirty="0">
                <a:cs typeface="Arial Narrow"/>
              </a:rPr>
              <a:t> </a:t>
            </a:r>
            <a:r>
              <a:rPr lang="en-US" sz="2400" dirty="0" smtClean="0">
                <a:cs typeface="Arial Narrow"/>
              </a:rPr>
              <a:t>Weight.</a:t>
            </a:r>
            <a:endParaRPr lang="en-US" sz="2400" dirty="0">
              <a:cs typeface="Arial Narrow"/>
            </a:endParaRPr>
          </a:p>
          <a:p>
            <a:r>
              <a:rPr lang="en-US" sz="2400" dirty="0" smtClean="0"/>
              <a:t> </a:t>
            </a:r>
            <a:endParaRPr lang="en-US" sz="2400" dirty="0"/>
          </a:p>
        </p:txBody>
      </p:sp>
      <p:sp>
        <p:nvSpPr>
          <p:cNvPr id="4" name="Rectangle 3"/>
          <p:cNvSpPr/>
          <p:nvPr/>
        </p:nvSpPr>
        <p:spPr>
          <a:xfrm>
            <a:off x="-1" y="2410656"/>
            <a:ext cx="12192000" cy="304698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dirty="0"/>
              <a:t>Anything special about the section</a:t>
            </a:r>
            <a:r>
              <a:rPr lang="en-US" sz="2400" b="1" i="1" dirty="0" smtClean="0"/>
              <a:t>? </a:t>
            </a:r>
            <a:r>
              <a:rPr lang="en-US" sz="2400" dirty="0"/>
              <a:t>Have it handy-</a:t>
            </a:r>
          </a:p>
          <a:p>
            <a:r>
              <a:rPr lang="en-US" sz="2400" b="1" dirty="0"/>
              <a:t>Do you have a problem and need help with suicide, abuse, drugs and alcohol or other problems? </a:t>
            </a:r>
            <a:r>
              <a:rPr lang="en-US" sz="2400" dirty="0"/>
              <a:t/>
            </a:r>
            <a:br>
              <a:rPr lang="en-US" sz="2400" dirty="0"/>
            </a:br>
            <a:r>
              <a:rPr lang="en-US" sz="2400" dirty="0"/>
              <a:t/>
            </a:r>
            <a:br>
              <a:rPr lang="en-US" sz="2400" dirty="0"/>
            </a:br>
            <a:r>
              <a:rPr lang="en-US" sz="2400" b="1" dirty="0"/>
              <a:t>Call 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r>
              <a:rPr lang="en-US" sz="2400" dirty="0" smtClean="0"/>
              <a:t> </a:t>
            </a:r>
            <a:endParaRPr lang="en-US" sz="2400" dirty="0"/>
          </a:p>
        </p:txBody>
      </p:sp>
      <p:sp>
        <p:nvSpPr>
          <p:cNvPr id="5" name="Rectangle 4"/>
          <p:cNvSpPr/>
          <p:nvPr/>
        </p:nvSpPr>
        <p:spPr>
          <a:xfrm>
            <a:off x="3108543" y="-25436"/>
            <a:ext cx="2523832" cy="523220"/>
          </a:xfrm>
          <a:prstGeom prst="rect">
            <a:avLst/>
          </a:prstGeom>
        </p:spPr>
        <p:txBody>
          <a:bodyPr wrap="none">
            <a:spAutoFit/>
          </a:bodyPr>
          <a:lstStyle/>
          <a:p>
            <a:r>
              <a:rPr lang="en-US" sz="2800" i="1" dirty="0" smtClean="0">
                <a:solidFill>
                  <a:schemeClr val="accent1"/>
                </a:solidFill>
              </a:rPr>
              <a:t>P/CG </a:t>
            </a:r>
            <a:r>
              <a:rPr lang="en-US" sz="2800" i="1" dirty="0">
                <a:solidFill>
                  <a:schemeClr val="accent1"/>
                </a:solidFill>
              </a:rPr>
              <a:t>CASI 1490</a:t>
            </a:r>
            <a:r>
              <a:rPr lang="en-US" sz="2800" dirty="0"/>
              <a:t> </a:t>
            </a:r>
          </a:p>
        </p:txBody>
      </p:sp>
      <p:sp>
        <p:nvSpPr>
          <p:cNvPr id="6" name="Rectangle 5"/>
          <p:cNvSpPr/>
          <p:nvPr/>
        </p:nvSpPr>
        <p:spPr>
          <a:xfrm>
            <a:off x="0" y="-25436"/>
            <a:ext cx="3108543" cy="523220"/>
          </a:xfrm>
          <a:prstGeom prst="rect">
            <a:avLst/>
          </a:prstGeom>
        </p:spPr>
        <p:txBody>
          <a:bodyPr wrap="square">
            <a:spAutoFit/>
          </a:bodyPr>
          <a:lstStyle/>
          <a:p>
            <a:r>
              <a:rPr lang="en-US" sz="2800" dirty="0">
                <a:solidFill>
                  <a:schemeClr val="accent1"/>
                </a:solidFill>
              </a:rPr>
              <a:t>SA </a:t>
            </a:r>
            <a:r>
              <a:rPr lang="en-US" sz="2800" dirty="0" smtClean="0">
                <a:solidFill>
                  <a:schemeClr val="accent1"/>
                </a:solidFill>
              </a:rPr>
              <a:t>HEALTH SECTION</a:t>
            </a:r>
            <a:endParaRPr lang="en-US" sz="2800" dirty="0">
              <a:solidFill>
                <a:schemeClr val="accent1"/>
              </a:solidFill>
            </a:endParaRPr>
          </a:p>
        </p:txBody>
      </p:sp>
    </p:spTree>
    <p:extLst>
      <p:ext uri="{BB962C8B-B14F-4D97-AF65-F5344CB8AC3E}">
        <p14:creationId xmlns:p14="http://schemas.microsoft.com/office/powerpoint/2010/main" val="3382103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6770</TotalTime>
  <Words>1253</Words>
  <Application>Microsoft Office PowerPoint</Application>
  <PresentationFormat>Widescreen</PresentationFormat>
  <Paragraphs>121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Narrow</vt:lpstr>
      <vt:lpstr>Baskerville Old Face</vt:lpstr>
      <vt:lpstr>Calibri</vt:lpstr>
      <vt:lpstr>Calibri Light</vt:lpstr>
      <vt:lpstr>Office Theme</vt:lpstr>
      <vt:lpstr>The OHIO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391</cp:revision>
  <dcterms:created xsi:type="dcterms:W3CDTF">2013-10-25T18:19:02Z</dcterms:created>
  <dcterms:modified xsi:type="dcterms:W3CDTF">2014-01-24T16:20:31Z</dcterms:modified>
</cp:coreProperties>
</file>